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70" r:id="rId10"/>
    <p:sldId id="264" r:id="rId11"/>
    <p:sldId id="265" r:id="rId12"/>
    <p:sldId id="266" r:id="rId13"/>
    <p:sldId id="267" r:id="rId14"/>
    <p:sldId id="268" r:id="rId15"/>
    <p:sldId id="269"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18892-0489-C318-2716-115D0E6360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1720154-3368-667B-F3EC-3F2D6A107F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6B0BF44-42B7-6F79-247A-C9334C64D8F9}"/>
              </a:ext>
            </a:extLst>
          </p:cNvPr>
          <p:cNvSpPr>
            <a:spLocks noGrp="1"/>
          </p:cNvSpPr>
          <p:nvPr>
            <p:ph type="dt" sz="half" idx="10"/>
          </p:nvPr>
        </p:nvSpPr>
        <p:spPr/>
        <p:txBody>
          <a:bodyPr/>
          <a:lstStyle/>
          <a:p>
            <a:fld id="{EDC95E83-D281-49D5-A061-761BC75178B6}" type="datetimeFigureOut">
              <a:rPr lang="en-GB" smtClean="0"/>
              <a:t>12/06/2023</a:t>
            </a:fld>
            <a:endParaRPr lang="en-GB"/>
          </a:p>
        </p:txBody>
      </p:sp>
      <p:sp>
        <p:nvSpPr>
          <p:cNvPr id="5" name="Footer Placeholder 4">
            <a:extLst>
              <a:ext uri="{FF2B5EF4-FFF2-40B4-BE49-F238E27FC236}">
                <a16:creationId xmlns:a16="http://schemas.microsoft.com/office/drawing/2014/main" id="{DE210846-E9F4-E923-0C03-1B19155F39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24ED5B-919B-3AFB-A0EC-D8E5F482480D}"/>
              </a:ext>
            </a:extLst>
          </p:cNvPr>
          <p:cNvSpPr>
            <a:spLocks noGrp="1"/>
          </p:cNvSpPr>
          <p:nvPr>
            <p:ph type="sldNum" sz="quarter" idx="12"/>
          </p:nvPr>
        </p:nvSpPr>
        <p:spPr/>
        <p:txBody>
          <a:bodyPr/>
          <a:lstStyle/>
          <a:p>
            <a:fld id="{6A77DE41-A3E9-4372-886B-A6770C036575}" type="slidenum">
              <a:rPr lang="en-GB" smtClean="0"/>
              <a:t>‹#›</a:t>
            </a:fld>
            <a:endParaRPr lang="en-GB"/>
          </a:p>
        </p:txBody>
      </p:sp>
    </p:spTree>
    <p:extLst>
      <p:ext uri="{BB962C8B-B14F-4D97-AF65-F5344CB8AC3E}">
        <p14:creationId xmlns:p14="http://schemas.microsoft.com/office/powerpoint/2010/main" val="2247439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2918F-040A-BB0D-7E09-C7B09889B22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4B2CDC-43D4-CD0E-239F-C2D2722E7F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0889E3-9B11-870F-7C5B-C3646AF357BC}"/>
              </a:ext>
            </a:extLst>
          </p:cNvPr>
          <p:cNvSpPr>
            <a:spLocks noGrp="1"/>
          </p:cNvSpPr>
          <p:nvPr>
            <p:ph type="dt" sz="half" idx="10"/>
          </p:nvPr>
        </p:nvSpPr>
        <p:spPr/>
        <p:txBody>
          <a:bodyPr/>
          <a:lstStyle/>
          <a:p>
            <a:fld id="{EDC95E83-D281-49D5-A061-761BC75178B6}" type="datetimeFigureOut">
              <a:rPr lang="en-GB" smtClean="0"/>
              <a:t>12/06/2023</a:t>
            </a:fld>
            <a:endParaRPr lang="en-GB"/>
          </a:p>
        </p:txBody>
      </p:sp>
      <p:sp>
        <p:nvSpPr>
          <p:cNvPr id="5" name="Footer Placeholder 4">
            <a:extLst>
              <a:ext uri="{FF2B5EF4-FFF2-40B4-BE49-F238E27FC236}">
                <a16:creationId xmlns:a16="http://schemas.microsoft.com/office/drawing/2014/main" id="{7F3A4541-BA41-B1EE-CE4C-EF0FA677BB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8B2DD0-3C6F-ED98-F79F-2A5252B88DA2}"/>
              </a:ext>
            </a:extLst>
          </p:cNvPr>
          <p:cNvSpPr>
            <a:spLocks noGrp="1"/>
          </p:cNvSpPr>
          <p:nvPr>
            <p:ph type="sldNum" sz="quarter" idx="12"/>
          </p:nvPr>
        </p:nvSpPr>
        <p:spPr/>
        <p:txBody>
          <a:bodyPr/>
          <a:lstStyle/>
          <a:p>
            <a:fld id="{6A77DE41-A3E9-4372-886B-A6770C036575}" type="slidenum">
              <a:rPr lang="en-GB" smtClean="0"/>
              <a:t>‹#›</a:t>
            </a:fld>
            <a:endParaRPr lang="en-GB"/>
          </a:p>
        </p:txBody>
      </p:sp>
    </p:spTree>
    <p:extLst>
      <p:ext uri="{BB962C8B-B14F-4D97-AF65-F5344CB8AC3E}">
        <p14:creationId xmlns:p14="http://schemas.microsoft.com/office/powerpoint/2010/main" val="3889435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124D0-3D1F-B326-AD6A-82D3313A3D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0F91B67-5C0A-B5BC-644F-3C06450409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7C3C73-D977-7489-F460-86C4187E1632}"/>
              </a:ext>
            </a:extLst>
          </p:cNvPr>
          <p:cNvSpPr>
            <a:spLocks noGrp="1"/>
          </p:cNvSpPr>
          <p:nvPr>
            <p:ph type="dt" sz="half" idx="10"/>
          </p:nvPr>
        </p:nvSpPr>
        <p:spPr/>
        <p:txBody>
          <a:bodyPr/>
          <a:lstStyle/>
          <a:p>
            <a:fld id="{EDC95E83-D281-49D5-A061-761BC75178B6}" type="datetimeFigureOut">
              <a:rPr lang="en-GB" smtClean="0"/>
              <a:t>12/06/2023</a:t>
            </a:fld>
            <a:endParaRPr lang="en-GB"/>
          </a:p>
        </p:txBody>
      </p:sp>
      <p:sp>
        <p:nvSpPr>
          <p:cNvPr id="5" name="Footer Placeholder 4">
            <a:extLst>
              <a:ext uri="{FF2B5EF4-FFF2-40B4-BE49-F238E27FC236}">
                <a16:creationId xmlns:a16="http://schemas.microsoft.com/office/drawing/2014/main" id="{85B5237B-5E15-A089-14FE-7648A0B7CC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A91EE8-66E2-B804-DD81-8B6C6C9812C9}"/>
              </a:ext>
            </a:extLst>
          </p:cNvPr>
          <p:cNvSpPr>
            <a:spLocks noGrp="1"/>
          </p:cNvSpPr>
          <p:nvPr>
            <p:ph type="sldNum" sz="quarter" idx="12"/>
          </p:nvPr>
        </p:nvSpPr>
        <p:spPr/>
        <p:txBody>
          <a:bodyPr/>
          <a:lstStyle/>
          <a:p>
            <a:fld id="{6A77DE41-A3E9-4372-886B-A6770C036575}" type="slidenum">
              <a:rPr lang="en-GB" smtClean="0"/>
              <a:t>‹#›</a:t>
            </a:fld>
            <a:endParaRPr lang="en-GB"/>
          </a:p>
        </p:txBody>
      </p:sp>
    </p:spTree>
    <p:extLst>
      <p:ext uri="{BB962C8B-B14F-4D97-AF65-F5344CB8AC3E}">
        <p14:creationId xmlns:p14="http://schemas.microsoft.com/office/powerpoint/2010/main" val="66800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63ED7-F454-9468-985A-A3E39829ACC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7D5DE1-066C-B549-E270-F7DB233B84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A10BF4-EE22-F1A4-3239-6DE38B1676EE}"/>
              </a:ext>
            </a:extLst>
          </p:cNvPr>
          <p:cNvSpPr>
            <a:spLocks noGrp="1"/>
          </p:cNvSpPr>
          <p:nvPr>
            <p:ph type="dt" sz="half" idx="10"/>
          </p:nvPr>
        </p:nvSpPr>
        <p:spPr/>
        <p:txBody>
          <a:bodyPr/>
          <a:lstStyle/>
          <a:p>
            <a:fld id="{EDC95E83-D281-49D5-A061-761BC75178B6}" type="datetimeFigureOut">
              <a:rPr lang="en-GB" smtClean="0"/>
              <a:t>12/06/2023</a:t>
            </a:fld>
            <a:endParaRPr lang="en-GB"/>
          </a:p>
        </p:txBody>
      </p:sp>
      <p:sp>
        <p:nvSpPr>
          <p:cNvPr id="5" name="Footer Placeholder 4">
            <a:extLst>
              <a:ext uri="{FF2B5EF4-FFF2-40B4-BE49-F238E27FC236}">
                <a16:creationId xmlns:a16="http://schemas.microsoft.com/office/drawing/2014/main" id="{331C5766-57D6-3E6D-19EF-EAEE32400C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FFEBD0-168A-E2D6-6056-EA6F4CD8EFD8}"/>
              </a:ext>
            </a:extLst>
          </p:cNvPr>
          <p:cNvSpPr>
            <a:spLocks noGrp="1"/>
          </p:cNvSpPr>
          <p:nvPr>
            <p:ph type="sldNum" sz="quarter" idx="12"/>
          </p:nvPr>
        </p:nvSpPr>
        <p:spPr/>
        <p:txBody>
          <a:bodyPr/>
          <a:lstStyle/>
          <a:p>
            <a:fld id="{6A77DE41-A3E9-4372-886B-A6770C036575}" type="slidenum">
              <a:rPr lang="en-GB" smtClean="0"/>
              <a:t>‹#›</a:t>
            </a:fld>
            <a:endParaRPr lang="en-GB"/>
          </a:p>
        </p:txBody>
      </p:sp>
    </p:spTree>
    <p:extLst>
      <p:ext uri="{BB962C8B-B14F-4D97-AF65-F5344CB8AC3E}">
        <p14:creationId xmlns:p14="http://schemas.microsoft.com/office/powerpoint/2010/main" val="2651226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8D45E-CA41-0AB9-876C-6D8F9B08FB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D253AD8-78F1-98B9-D84B-8913C60553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DF6A56-971B-324C-802B-BD3405DDDA33}"/>
              </a:ext>
            </a:extLst>
          </p:cNvPr>
          <p:cNvSpPr>
            <a:spLocks noGrp="1"/>
          </p:cNvSpPr>
          <p:nvPr>
            <p:ph type="dt" sz="half" idx="10"/>
          </p:nvPr>
        </p:nvSpPr>
        <p:spPr/>
        <p:txBody>
          <a:bodyPr/>
          <a:lstStyle/>
          <a:p>
            <a:fld id="{EDC95E83-D281-49D5-A061-761BC75178B6}" type="datetimeFigureOut">
              <a:rPr lang="en-GB" smtClean="0"/>
              <a:t>12/06/2023</a:t>
            </a:fld>
            <a:endParaRPr lang="en-GB"/>
          </a:p>
        </p:txBody>
      </p:sp>
      <p:sp>
        <p:nvSpPr>
          <p:cNvPr id="5" name="Footer Placeholder 4">
            <a:extLst>
              <a:ext uri="{FF2B5EF4-FFF2-40B4-BE49-F238E27FC236}">
                <a16:creationId xmlns:a16="http://schemas.microsoft.com/office/drawing/2014/main" id="{2CA18302-A4BB-8E2B-7741-9E1EF857A0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F56677-86EE-6ABC-1516-5E915B7A3D6D}"/>
              </a:ext>
            </a:extLst>
          </p:cNvPr>
          <p:cNvSpPr>
            <a:spLocks noGrp="1"/>
          </p:cNvSpPr>
          <p:nvPr>
            <p:ph type="sldNum" sz="quarter" idx="12"/>
          </p:nvPr>
        </p:nvSpPr>
        <p:spPr/>
        <p:txBody>
          <a:bodyPr/>
          <a:lstStyle/>
          <a:p>
            <a:fld id="{6A77DE41-A3E9-4372-886B-A6770C036575}" type="slidenum">
              <a:rPr lang="en-GB" smtClean="0"/>
              <a:t>‹#›</a:t>
            </a:fld>
            <a:endParaRPr lang="en-GB"/>
          </a:p>
        </p:txBody>
      </p:sp>
    </p:spTree>
    <p:extLst>
      <p:ext uri="{BB962C8B-B14F-4D97-AF65-F5344CB8AC3E}">
        <p14:creationId xmlns:p14="http://schemas.microsoft.com/office/powerpoint/2010/main" val="2506024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29A0-BC0D-8668-CCD7-D696FA0D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017E3F-906D-FF82-E09D-F2F7E28A3D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638E40D-5A08-1EF9-CAEC-43ECBA2E3C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93631C2-151E-6B4E-6F3E-A0B65B876BEC}"/>
              </a:ext>
            </a:extLst>
          </p:cNvPr>
          <p:cNvSpPr>
            <a:spLocks noGrp="1"/>
          </p:cNvSpPr>
          <p:nvPr>
            <p:ph type="dt" sz="half" idx="10"/>
          </p:nvPr>
        </p:nvSpPr>
        <p:spPr/>
        <p:txBody>
          <a:bodyPr/>
          <a:lstStyle/>
          <a:p>
            <a:fld id="{EDC95E83-D281-49D5-A061-761BC75178B6}" type="datetimeFigureOut">
              <a:rPr lang="en-GB" smtClean="0"/>
              <a:t>12/06/2023</a:t>
            </a:fld>
            <a:endParaRPr lang="en-GB"/>
          </a:p>
        </p:txBody>
      </p:sp>
      <p:sp>
        <p:nvSpPr>
          <p:cNvPr id="6" name="Footer Placeholder 5">
            <a:extLst>
              <a:ext uri="{FF2B5EF4-FFF2-40B4-BE49-F238E27FC236}">
                <a16:creationId xmlns:a16="http://schemas.microsoft.com/office/drawing/2014/main" id="{B9507C8F-046D-8E7A-DA59-4143A5484C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A3DFD43-4091-CA54-016E-F12AE871642A}"/>
              </a:ext>
            </a:extLst>
          </p:cNvPr>
          <p:cNvSpPr>
            <a:spLocks noGrp="1"/>
          </p:cNvSpPr>
          <p:nvPr>
            <p:ph type="sldNum" sz="quarter" idx="12"/>
          </p:nvPr>
        </p:nvSpPr>
        <p:spPr/>
        <p:txBody>
          <a:bodyPr/>
          <a:lstStyle/>
          <a:p>
            <a:fld id="{6A77DE41-A3E9-4372-886B-A6770C036575}" type="slidenum">
              <a:rPr lang="en-GB" smtClean="0"/>
              <a:t>‹#›</a:t>
            </a:fld>
            <a:endParaRPr lang="en-GB"/>
          </a:p>
        </p:txBody>
      </p:sp>
    </p:spTree>
    <p:extLst>
      <p:ext uri="{BB962C8B-B14F-4D97-AF65-F5344CB8AC3E}">
        <p14:creationId xmlns:p14="http://schemas.microsoft.com/office/powerpoint/2010/main" val="219300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C07B1-1CD0-301A-B948-CD53779D1A6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D1FC14D-3CCF-B955-29DE-EF88DFD99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9A5605-7A36-AB1E-1C7D-605AF4F257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3C8894A-2633-9BB2-9C3D-FD633CC7F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EB461D-7E96-AC4D-F0E8-533FD27AEE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7BB940-B59A-0EB7-6D40-81F5577568F6}"/>
              </a:ext>
            </a:extLst>
          </p:cNvPr>
          <p:cNvSpPr>
            <a:spLocks noGrp="1"/>
          </p:cNvSpPr>
          <p:nvPr>
            <p:ph type="dt" sz="half" idx="10"/>
          </p:nvPr>
        </p:nvSpPr>
        <p:spPr/>
        <p:txBody>
          <a:bodyPr/>
          <a:lstStyle/>
          <a:p>
            <a:fld id="{EDC95E83-D281-49D5-A061-761BC75178B6}" type="datetimeFigureOut">
              <a:rPr lang="en-GB" smtClean="0"/>
              <a:t>12/06/2023</a:t>
            </a:fld>
            <a:endParaRPr lang="en-GB"/>
          </a:p>
        </p:txBody>
      </p:sp>
      <p:sp>
        <p:nvSpPr>
          <p:cNvPr id="8" name="Footer Placeholder 7">
            <a:extLst>
              <a:ext uri="{FF2B5EF4-FFF2-40B4-BE49-F238E27FC236}">
                <a16:creationId xmlns:a16="http://schemas.microsoft.com/office/drawing/2014/main" id="{C3B0F1C1-64EC-5E8F-DCEA-35BF41F6E0C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32C76D0-5BB8-9B54-D3D8-713CEB653C87}"/>
              </a:ext>
            </a:extLst>
          </p:cNvPr>
          <p:cNvSpPr>
            <a:spLocks noGrp="1"/>
          </p:cNvSpPr>
          <p:nvPr>
            <p:ph type="sldNum" sz="quarter" idx="12"/>
          </p:nvPr>
        </p:nvSpPr>
        <p:spPr/>
        <p:txBody>
          <a:bodyPr/>
          <a:lstStyle/>
          <a:p>
            <a:fld id="{6A77DE41-A3E9-4372-886B-A6770C036575}" type="slidenum">
              <a:rPr lang="en-GB" smtClean="0"/>
              <a:t>‹#›</a:t>
            </a:fld>
            <a:endParaRPr lang="en-GB"/>
          </a:p>
        </p:txBody>
      </p:sp>
    </p:spTree>
    <p:extLst>
      <p:ext uri="{BB962C8B-B14F-4D97-AF65-F5344CB8AC3E}">
        <p14:creationId xmlns:p14="http://schemas.microsoft.com/office/powerpoint/2010/main" val="1254679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6ACC-CCEB-3FD5-EFE8-767473CF36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1F60882-D9FF-4450-85B6-00FC6E5ED061}"/>
              </a:ext>
            </a:extLst>
          </p:cNvPr>
          <p:cNvSpPr>
            <a:spLocks noGrp="1"/>
          </p:cNvSpPr>
          <p:nvPr>
            <p:ph type="dt" sz="half" idx="10"/>
          </p:nvPr>
        </p:nvSpPr>
        <p:spPr/>
        <p:txBody>
          <a:bodyPr/>
          <a:lstStyle/>
          <a:p>
            <a:fld id="{EDC95E83-D281-49D5-A061-761BC75178B6}" type="datetimeFigureOut">
              <a:rPr lang="en-GB" smtClean="0"/>
              <a:t>12/06/2023</a:t>
            </a:fld>
            <a:endParaRPr lang="en-GB"/>
          </a:p>
        </p:txBody>
      </p:sp>
      <p:sp>
        <p:nvSpPr>
          <p:cNvPr id="4" name="Footer Placeholder 3">
            <a:extLst>
              <a:ext uri="{FF2B5EF4-FFF2-40B4-BE49-F238E27FC236}">
                <a16:creationId xmlns:a16="http://schemas.microsoft.com/office/drawing/2014/main" id="{F62E3001-DBA6-76A6-F402-662255C349E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38B4926-24B8-A4E7-98E3-9AC4F0E81C66}"/>
              </a:ext>
            </a:extLst>
          </p:cNvPr>
          <p:cNvSpPr>
            <a:spLocks noGrp="1"/>
          </p:cNvSpPr>
          <p:nvPr>
            <p:ph type="sldNum" sz="quarter" idx="12"/>
          </p:nvPr>
        </p:nvSpPr>
        <p:spPr/>
        <p:txBody>
          <a:bodyPr/>
          <a:lstStyle/>
          <a:p>
            <a:fld id="{6A77DE41-A3E9-4372-886B-A6770C036575}" type="slidenum">
              <a:rPr lang="en-GB" smtClean="0"/>
              <a:t>‹#›</a:t>
            </a:fld>
            <a:endParaRPr lang="en-GB"/>
          </a:p>
        </p:txBody>
      </p:sp>
    </p:spTree>
    <p:extLst>
      <p:ext uri="{BB962C8B-B14F-4D97-AF65-F5344CB8AC3E}">
        <p14:creationId xmlns:p14="http://schemas.microsoft.com/office/powerpoint/2010/main" val="4272190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CEAE4-89C6-9C0E-CA21-8B18E0257B9E}"/>
              </a:ext>
            </a:extLst>
          </p:cNvPr>
          <p:cNvSpPr>
            <a:spLocks noGrp="1"/>
          </p:cNvSpPr>
          <p:nvPr>
            <p:ph type="dt" sz="half" idx="10"/>
          </p:nvPr>
        </p:nvSpPr>
        <p:spPr/>
        <p:txBody>
          <a:bodyPr/>
          <a:lstStyle/>
          <a:p>
            <a:fld id="{EDC95E83-D281-49D5-A061-761BC75178B6}" type="datetimeFigureOut">
              <a:rPr lang="en-GB" smtClean="0"/>
              <a:t>12/06/2023</a:t>
            </a:fld>
            <a:endParaRPr lang="en-GB"/>
          </a:p>
        </p:txBody>
      </p:sp>
      <p:sp>
        <p:nvSpPr>
          <p:cNvPr id="3" name="Footer Placeholder 2">
            <a:extLst>
              <a:ext uri="{FF2B5EF4-FFF2-40B4-BE49-F238E27FC236}">
                <a16:creationId xmlns:a16="http://schemas.microsoft.com/office/drawing/2014/main" id="{481F3898-9966-0027-80AC-478BD2C07A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C3D5F75-01FB-4046-2D7E-34EADF2B99AB}"/>
              </a:ext>
            </a:extLst>
          </p:cNvPr>
          <p:cNvSpPr>
            <a:spLocks noGrp="1"/>
          </p:cNvSpPr>
          <p:nvPr>
            <p:ph type="sldNum" sz="quarter" idx="12"/>
          </p:nvPr>
        </p:nvSpPr>
        <p:spPr/>
        <p:txBody>
          <a:bodyPr/>
          <a:lstStyle/>
          <a:p>
            <a:fld id="{6A77DE41-A3E9-4372-886B-A6770C036575}" type="slidenum">
              <a:rPr lang="en-GB" smtClean="0"/>
              <a:t>‹#›</a:t>
            </a:fld>
            <a:endParaRPr lang="en-GB"/>
          </a:p>
        </p:txBody>
      </p:sp>
    </p:spTree>
    <p:extLst>
      <p:ext uri="{BB962C8B-B14F-4D97-AF65-F5344CB8AC3E}">
        <p14:creationId xmlns:p14="http://schemas.microsoft.com/office/powerpoint/2010/main" val="4143214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85F3A-CCED-4BB7-5461-A547F650F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CC9EF61-0B41-9ACD-40EA-2D5EEE199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F08F66E-AA92-98F5-99BE-4E68F383D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233038-4871-2A15-EB7C-138AB8D1F666}"/>
              </a:ext>
            </a:extLst>
          </p:cNvPr>
          <p:cNvSpPr>
            <a:spLocks noGrp="1"/>
          </p:cNvSpPr>
          <p:nvPr>
            <p:ph type="dt" sz="half" idx="10"/>
          </p:nvPr>
        </p:nvSpPr>
        <p:spPr/>
        <p:txBody>
          <a:bodyPr/>
          <a:lstStyle/>
          <a:p>
            <a:fld id="{EDC95E83-D281-49D5-A061-761BC75178B6}" type="datetimeFigureOut">
              <a:rPr lang="en-GB" smtClean="0"/>
              <a:t>12/06/2023</a:t>
            </a:fld>
            <a:endParaRPr lang="en-GB"/>
          </a:p>
        </p:txBody>
      </p:sp>
      <p:sp>
        <p:nvSpPr>
          <p:cNvPr id="6" name="Footer Placeholder 5">
            <a:extLst>
              <a:ext uri="{FF2B5EF4-FFF2-40B4-BE49-F238E27FC236}">
                <a16:creationId xmlns:a16="http://schemas.microsoft.com/office/drawing/2014/main" id="{DB93DB0B-AB07-4DE4-2120-2D5766DD22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980D99-4572-1709-B652-6891998E7086}"/>
              </a:ext>
            </a:extLst>
          </p:cNvPr>
          <p:cNvSpPr>
            <a:spLocks noGrp="1"/>
          </p:cNvSpPr>
          <p:nvPr>
            <p:ph type="sldNum" sz="quarter" idx="12"/>
          </p:nvPr>
        </p:nvSpPr>
        <p:spPr/>
        <p:txBody>
          <a:bodyPr/>
          <a:lstStyle/>
          <a:p>
            <a:fld id="{6A77DE41-A3E9-4372-886B-A6770C036575}" type="slidenum">
              <a:rPr lang="en-GB" smtClean="0"/>
              <a:t>‹#›</a:t>
            </a:fld>
            <a:endParaRPr lang="en-GB"/>
          </a:p>
        </p:txBody>
      </p:sp>
    </p:spTree>
    <p:extLst>
      <p:ext uri="{BB962C8B-B14F-4D97-AF65-F5344CB8AC3E}">
        <p14:creationId xmlns:p14="http://schemas.microsoft.com/office/powerpoint/2010/main" val="1180034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FBF4B-C284-AD9F-ED5C-E5FD6CF734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064E844-249F-973E-5FF6-6207C74CB8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55A652E-9C4D-0C5E-6A87-4913CAAD0B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0550A-3699-7E25-8ADD-E15837755F9C}"/>
              </a:ext>
            </a:extLst>
          </p:cNvPr>
          <p:cNvSpPr>
            <a:spLocks noGrp="1"/>
          </p:cNvSpPr>
          <p:nvPr>
            <p:ph type="dt" sz="half" idx="10"/>
          </p:nvPr>
        </p:nvSpPr>
        <p:spPr/>
        <p:txBody>
          <a:bodyPr/>
          <a:lstStyle/>
          <a:p>
            <a:fld id="{EDC95E83-D281-49D5-A061-761BC75178B6}" type="datetimeFigureOut">
              <a:rPr lang="en-GB" smtClean="0"/>
              <a:t>12/06/2023</a:t>
            </a:fld>
            <a:endParaRPr lang="en-GB"/>
          </a:p>
        </p:txBody>
      </p:sp>
      <p:sp>
        <p:nvSpPr>
          <p:cNvPr id="6" name="Footer Placeholder 5">
            <a:extLst>
              <a:ext uri="{FF2B5EF4-FFF2-40B4-BE49-F238E27FC236}">
                <a16:creationId xmlns:a16="http://schemas.microsoft.com/office/drawing/2014/main" id="{875185C6-13BD-2ECC-2D97-A4241B864F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1D5B446-AAC3-E4DD-901F-DCA2CF305F46}"/>
              </a:ext>
            </a:extLst>
          </p:cNvPr>
          <p:cNvSpPr>
            <a:spLocks noGrp="1"/>
          </p:cNvSpPr>
          <p:nvPr>
            <p:ph type="sldNum" sz="quarter" idx="12"/>
          </p:nvPr>
        </p:nvSpPr>
        <p:spPr/>
        <p:txBody>
          <a:bodyPr/>
          <a:lstStyle/>
          <a:p>
            <a:fld id="{6A77DE41-A3E9-4372-886B-A6770C036575}" type="slidenum">
              <a:rPr lang="en-GB" smtClean="0"/>
              <a:t>‹#›</a:t>
            </a:fld>
            <a:endParaRPr lang="en-GB"/>
          </a:p>
        </p:txBody>
      </p:sp>
    </p:spTree>
    <p:extLst>
      <p:ext uri="{BB962C8B-B14F-4D97-AF65-F5344CB8AC3E}">
        <p14:creationId xmlns:p14="http://schemas.microsoft.com/office/powerpoint/2010/main" val="1581205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3AC334-0570-591A-58E5-5958D1A5D5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C1E049A-2A79-6536-CEE7-93D0D5D9E9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3A78F1-CF02-A87C-1F1D-A8109D25C6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95E83-D281-49D5-A061-761BC75178B6}" type="datetimeFigureOut">
              <a:rPr lang="en-GB" smtClean="0"/>
              <a:t>12/06/2023</a:t>
            </a:fld>
            <a:endParaRPr lang="en-GB"/>
          </a:p>
        </p:txBody>
      </p:sp>
      <p:sp>
        <p:nvSpPr>
          <p:cNvPr id="5" name="Footer Placeholder 4">
            <a:extLst>
              <a:ext uri="{FF2B5EF4-FFF2-40B4-BE49-F238E27FC236}">
                <a16:creationId xmlns:a16="http://schemas.microsoft.com/office/drawing/2014/main" id="{35BF0F58-CD47-B06C-8030-3920A4EAE8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FE7BE67-9B15-7713-3F1E-2C138CE85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77DE41-A3E9-4372-886B-A6770C036575}" type="slidenum">
              <a:rPr lang="en-GB" smtClean="0"/>
              <a:t>‹#›</a:t>
            </a:fld>
            <a:endParaRPr lang="en-GB"/>
          </a:p>
        </p:txBody>
      </p:sp>
    </p:spTree>
    <p:extLst>
      <p:ext uri="{BB962C8B-B14F-4D97-AF65-F5344CB8AC3E}">
        <p14:creationId xmlns:p14="http://schemas.microsoft.com/office/powerpoint/2010/main" val="1098885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Computer Servers">
            <a:extLst>
              <a:ext uri="{FF2B5EF4-FFF2-40B4-BE49-F238E27FC236}">
                <a16:creationId xmlns:a16="http://schemas.microsoft.com/office/drawing/2014/main" id="{C0E83BB3-60BF-0A73-8032-CD832C5D07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D9889-3B0E-330D-BE8B-1B701C818F2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Sporadic Server</a:t>
            </a:r>
          </a:p>
        </p:txBody>
      </p:sp>
      <p:sp>
        <p:nvSpPr>
          <p:cNvPr id="3" name="Subtitle 2">
            <a:extLst>
              <a:ext uri="{FF2B5EF4-FFF2-40B4-BE49-F238E27FC236}">
                <a16:creationId xmlns:a16="http://schemas.microsoft.com/office/drawing/2014/main" id="{0D71EEF2-58C6-6A0F-B588-B2649DF70CB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GB">
                <a:solidFill>
                  <a:srgbClr val="FFFFFF"/>
                </a:solidFill>
              </a:rPr>
              <a:t>Shihab Ud Doula</a:t>
            </a:r>
          </a:p>
        </p:txBody>
      </p:sp>
    </p:spTree>
    <p:extLst>
      <p:ext uri="{BB962C8B-B14F-4D97-AF65-F5344CB8AC3E}">
        <p14:creationId xmlns:p14="http://schemas.microsoft.com/office/powerpoint/2010/main" val="4468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77D9760-D7DB-38F2-A6CA-F6A0BD6724C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dirty="0">
                <a:solidFill>
                  <a:srgbClr val="FFFFFF"/>
                </a:solidFill>
                <a:latin typeface="+mj-lt"/>
                <a:ea typeface="+mj-ea"/>
                <a:cs typeface="+mj-cs"/>
              </a:rPr>
              <a:t>Implementation in C++</a:t>
            </a:r>
            <a:br>
              <a:rPr lang="en-US" sz="3100" kern="1200" dirty="0">
                <a:solidFill>
                  <a:srgbClr val="FFFFFF"/>
                </a:solidFill>
                <a:latin typeface="+mj-lt"/>
                <a:ea typeface="+mj-ea"/>
                <a:cs typeface="+mj-cs"/>
              </a:rPr>
            </a:br>
            <a:br>
              <a:rPr lang="en-US" sz="3100" kern="1200" dirty="0">
                <a:solidFill>
                  <a:srgbClr val="FFFFFF"/>
                </a:solidFill>
                <a:latin typeface="+mj-lt"/>
                <a:ea typeface="+mj-ea"/>
                <a:cs typeface="+mj-cs"/>
              </a:rPr>
            </a:br>
            <a:endParaRPr lang="en-US" sz="3100" kern="1200" dirty="0">
              <a:solidFill>
                <a:srgbClr val="FFFFFF"/>
              </a:solidFill>
              <a:latin typeface="+mj-lt"/>
              <a:ea typeface="+mj-ea"/>
              <a:cs typeface="+mj-cs"/>
            </a:endParaRPr>
          </a:p>
        </p:txBody>
      </p:sp>
      <p:pic>
        <p:nvPicPr>
          <p:cNvPr id="5" name="Content Placeholder 4" descr="A screenshot of a computer program&#10;&#10;Description automatically generated with medium confidence">
            <a:extLst>
              <a:ext uri="{FF2B5EF4-FFF2-40B4-BE49-F238E27FC236}">
                <a16:creationId xmlns:a16="http://schemas.microsoft.com/office/drawing/2014/main" id="{EB403C86-A045-2BBE-6C04-A2061C63F9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1315469"/>
            <a:ext cx="7225748" cy="4227062"/>
          </a:xfrm>
          <a:prstGeom prst="rect">
            <a:avLst/>
          </a:prstGeom>
        </p:spPr>
      </p:pic>
    </p:spTree>
    <p:extLst>
      <p:ext uri="{BB962C8B-B14F-4D97-AF65-F5344CB8AC3E}">
        <p14:creationId xmlns:p14="http://schemas.microsoft.com/office/powerpoint/2010/main" val="3736543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33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screenshot, software&#10;&#10;Description automatically generated">
            <a:extLst>
              <a:ext uri="{FF2B5EF4-FFF2-40B4-BE49-F238E27FC236}">
                <a16:creationId xmlns:a16="http://schemas.microsoft.com/office/drawing/2014/main" id="{2B72FDCD-EC1C-4A94-B23F-5A2DB9CF49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547877"/>
            <a:ext cx="10905066" cy="3762246"/>
          </a:xfrm>
          <a:prstGeom prst="rect">
            <a:avLst/>
          </a:prstGeom>
        </p:spPr>
      </p:pic>
    </p:spTree>
    <p:extLst>
      <p:ext uri="{BB962C8B-B14F-4D97-AF65-F5344CB8AC3E}">
        <p14:creationId xmlns:p14="http://schemas.microsoft.com/office/powerpoint/2010/main" val="111909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screenshot, software&#10;&#10;Description automatically generated">
            <a:extLst>
              <a:ext uri="{FF2B5EF4-FFF2-40B4-BE49-F238E27FC236}">
                <a16:creationId xmlns:a16="http://schemas.microsoft.com/office/drawing/2014/main" id="{488A4C92-44CD-D20E-0E93-78069667A26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396" b="-1"/>
          <a:stretch/>
        </p:blipFill>
        <p:spPr>
          <a:xfrm>
            <a:off x="457200" y="457200"/>
            <a:ext cx="11277600" cy="5943600"/>
          </a:xfrm>
          <a:prstGeom prst="rect">
            <a:avLst/>
          </a:prstGeom>
        </p:spPr>
      </p:pic>
    </p:spTree>
    <p:extLst>
      <p:ext uri="{BB962C8B-B14F-4D97-AF65-F5344CB8AC3E}">
        <p14:creationId xmlns:p14="http://schemas.microsoft.com/office/powerpoint/2010/main" val="332250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Description automatically generated with low confidence">
            <a:extLst>
              <a:ext uri="{FF2B5EF4-FFF2-40B4-BE49-F238E27FC236}">
                <a16:creationId xmlns:a16="http://schemas.microsoft.com/office/drawing/2014/main" id="{B2BE7EFC-D3BF-E13A-8FC1-6B4DC53349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20621"/>
            <a:ext cx="11277600" cy="3016757"/>
          </a:xfrm>
          <a:prstGeom prst="rect">
            <a:avLst/>
          </a:prstGeom>
        </p:spPr>
      </p:pic>
    </p:spTree>
    <p:extLst>
      <p:ext uri="{BB962C8B-B14F-4D97-AF65-F5344CB8AC3E}">
        <p14:creationId xmlns:p14="http://schemas.microsoft.com/office/powerpoint/2010/main" val="4063480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9B07D37C-0FB5-A779-8708-7EF78B9057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459821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7860DC-C1D3-1D14-5072-B3E629A95823}"/>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Thank You.</a:t>
            </a:r>
          </a:p>
        </p:txBody>
      </p:sp>
      <p:sp>
        <p:nvSpPr>
          <p:cNvPr id="3" name="Content Placeholder 2">
            <a:extLst>
              <a:ext uri="{FF2B5EF4-FFF2-40B4-BE49-F238E27FC236}">
                <a16:creationId xmlns:a16="http://schemas.microsoft.com/office/drawing/2014/main" id="{1B35F703-4EEB-DE81-A7E5-587FFC42B603}"/>
              </a:ext>
            </a:extLst>
          </p:cNvPr>
          <p:cNvSpPr>
            <a:spLocks noGrp="1"/>
          </p:cNvSpPr>
          <p:nvPr>
            <p:ph idx="1"/>
          </p:nvPr>
        </p:nvSpPr>
        <p:spPr>
          <a:xfrm>
            <a:off x="1371599" y="2318197"/>
            <a:ext cx="9724031" cy="3683358"/>
          </a:xfrm>
        </p:spPr>
        <p:txBody>
          <a:bodyPr anchor="ctr">
            <a:normAutofit/>
          </a:bodyPr>
          <a:lstStyle/>
          <a:p>
            <a:r>
              <a:rPr lang="en-GB" sz="2000" dirty="0"/>
              <a:t>Questions?</a:t>
            </a:r>
          </a:p>
        </p:txBody>
      </p:sp>
    </p:spTree>
    <p:extLst>
      <p:ext uri="{BB962C8B-B14F-4D97-AF65-F5344CB8AC3E}">
        <p14:creationId xmlns:p14="http://schemas.microsoft.com/office/powerpoint/2010/main" val="38742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155579-0A39-6D8B-A926-C0CE890F8BFA}"/>
              </a:ext>
            </a:extLst>
          </p:cNvPr>
          <p:cNvPicPr>
            <a:picLocks noChangeAspect="1"/>
          </p:cNvPicPr>
          <p:nvPr/>
        </p:nvPicPr>
        <p:blipFill rotWithShape="1">
          <a:blip r:embed="rId2"/>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E5CAA-C3C7-8233-506D-79A04815620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Sporadic task VS Sporadic Server</a:t>
            </a:r>
          </a:p>
        </p:txBody>
      </p:sp>
    </p:spTree>
    <p:extLst>
      <p:ext uri="{BB962C8B-B14F-4D97-AF65-F5344CB8AC3E}">
        <p14:creationId xmlns:p14="http://schemas.microsoft.com/office/powerpoint/2010/main" val="1549477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F7897-08BB-8A51-CD22-FBF174F4511F}"/>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Purposes</a:t>
            </a:r>
          </a:p>
        </p:txBody>
      </p:sp>
      <p:sp>
        <p:nvSpPr>
          <p:cNvPr id="3" name="Content Placeholder 2">
            <a:extLst>
              <a:ext uri="{FF2B5EF4-FFF2-40B4-BE49-F238E27FC236}">
                <a16:creationId xmlns:a16="http://schemas.microsoft.com/office/drawing/2014/main" id="{BAB0E1F0-CF6A-E933-5999-44030F06D0D7}"/>
              </a:ext>
            </a:extLst>
          </p:cNvPr>
          <p:cNvSpPr>
            <a:spLocks noGrp="1"/>
          </p:cNvSpPr>
          <p:nvPr>
            <p:ph idx="1"/>
          </p:nvPr>
        </p:nvSpPr>
        <p:spPr>
          <a:xfrm>
            <a:off x="4810259" y="649480"/>
            <a:ext cx="6555347" cy="5546047"/>
          </a:xfrm>
        </p:spPr>
        <p:txBody>
          <a:bodyPr anchor="ctr">
            <a:normAutofit/>
          </a:bodyPr>
          <a:lstStyle/>
          <a:p>
            <a:pPr marL="342900" indent="-342900">
              <a:buFont typeface="Arial" panose="020B0604020202020204" pitchFamily="34" charset="0"/>
              <a:buChar char="•"/>
            </a:pPr>
            <a:r>
              <a:rPr lang="de-DE" sz="2000" b="0" i="0">
                <a:effectLst/>
                <a:latin typeface="Söhne"/>
              </a:rPr>
              <a:t>Handling Sporadic Task Arrivals</a:t>
            </a:r>
            <a:endParaRPr lang="en-GB" sz="2000" b="0" i="0">
              <a:effectLst/>
              <a:latin typeface="Söhne"/>
            </a:endParaRPr>
          </a:p>
          <a:p>
            <a:pPr marL="342900" indent="-342900">
              <a:buFont typeface="Arial" panose="020B0604020202020204" pitchFamily="34" charset="0"/>
              <a:buChar char="•"/>
            </a:pPr>
            <a:r>
              <a:rPr lang="de-DE" sz="2000" b="0" i="0">
                <a:effectLst/>
                <a:latin typeface="Söhne"/>
              </a:rPr>
              <a:t>Timing Guarantees</a:t>
            </a:r>
            <a:endParaRPr lang="en-GB" sz="2000">
              <a:latin typeface="Söhne"/>
            </a:endParaRPr>
          </a:p>
          <a:p>
            <a:pPr marL="342900" indent="-342900">
              <a:buFont typeface="Arial" panose="020B0604020202020204" pitchFamily="34" charset="0"/>
              <a:buChar char="•"/>
            </a:pPr>
            <a:r>
              <a:rPr lang="de-DE" sz="2000" b="0" i="0">
                <a:effectLst/>
                <a:latin typeface="Söhne"/>
              </a:rPr>
              <a:t>Resource Management:</a:t>
            </a:r>
          </a:p>
          <a:p>
            <a:pPr marL="342900" indent="-342900">
              <a:buFont typeface="Arial" panose="020B0604020202020204" pitchFamily="34" charset="0"/>
              <a:buChar char="•"/>
            </a:pPr>
            <a:r>
              <a:rPr lang="de-DE" sz="2000" b="0" i="0">
                <a:effectLst/>
                <a:latin typeface="Söhne"/>
              </a:rPr>
              <a:t>Flexibility and Adaptability</a:t>
            </a:r>
          </a:p>
          <a:p>
            <a:pPr marL="342900" indent="-342900">
              <a:buFont typeface="Arial" panose="020B0604020202020204" pitchFamily="34" charset="0"/>
              <a:buChar char="•"/>
            </a:pPr>
            <a:r>
              <a:rPr lang="de-DE" sz="2000" b="0" i="0">
                <a:effectLst/>
                <a:latin typeface="Söhne"/>
              </a:rPr>
              <a:t>System Responsiveness:</a:t>
            </a:r>
          </a:p>
          <a:p>
            <a:pPr marL="342900" indent="-342900">
              <a:buFont typeface="Arial" panose="020B0604020202020204" pitchFamily="34" charset="0"/>
              <a:buChar char="•"/>
            </a:pPr>
            <a:r>
              <a:rPr lang="de-DE" sz="2000" b="0" i="0">
                <a:effectLst/>
                <a:latin typeface="Söhne"/>
              </a:rPr>
              <a:t>Predictability and Determinism</a:t>
            </a:r>
            <a:endParaRPr lang="en-US" sz="2000">
              <a:latin typeface="Söhne"/>
            </a:endParaRPr>
          </a:p>
          <a:p>
            <a:pPr marL="0" indent="0">
              <a:buNone/>
            </a:pPr>
            <a:endParaRPr lang="en-GB" sz="2000"/>
          </a:p>
        </p:txBody>
      </p:sp>
    </p:spTree>
    <p:extLst>
      <p:ext uri="{BB962C8B-B14F-4D97-AF65-F5344CB8AC3E}">
        <p14:creationId xmlns:p14="http://schemas.microsoft.com/office/powerpoint/2010/main" val="1588884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44952-11EA-AE21-2244-5C98A17B72E9}"/>
              </a:ext>
            </a:extLst>
          </p:cNvPr>
          <p:cNvSpPr>
            <a:spLocks noGrp="1"/>
          </p:cNvSpPr>
          <p:nvPr>
            <p:ph type="title"/>
          </p:nvPr>
        </p:nvSpPr>
        <p:spPr>
          <a:xfrm>
            <a:off x="466722" y="586855"/>
            <a:ext cx="3201366" cy="3387497"/>
          </a:xfrm>
        </p:spPr>
        <p:txBody>
          <a:bodyPr anchor="b">
            <a:normAutofit/>
          </a:bodyPr>
          <a:lstStyle/>
          <a:p>
            <a:pPr algn="r"/>
            <a:r>
              <a:rPr lang="en-US" sz="4000" b="0" i="0" u="none" strike="noStrike" baseline="0">
                <a:solidFill>
                  <a:srgbClr val="FFFFFF"/>
                </a:solidFill>
              </a:rPr>
              <a:t>TASK DESIGN OF SPORADIC SERVER</a:t>
            </a:r>
            <a:endParaRPr lang="en-GB" sz="4000">
              <a:solidFill>
                <a:srgbClr val="FFFFFF"/>
              </a:solidFill>
            </a:endParaRPr>
          </a:p>
        </p:txBody>
      </p:sp>
      <p:sp>
        <p:nvSpPr>
          <p:cNvPr id="3" name="Content Placeholder 2">
            <a:extLst>
              <a:ext uri="{FF2B5EF4-FFF2-40B4-BE49-F238E27FC236}">
                <a16:creationId xmlns:a16="http://schemas.microsoft.com/office/drawing/2014/main" id="{DE8EF2A9-5601-3727-7405-77D9D4A29903}"/>
              </a:ext>
            </a:extLst>
          </p:cNvPr>
          <p:cNvSpPr>
            <a:spLocks noGrp="1"/>
          </p:cNvSpPr>
          <p:nvPr>
            <p:ph idx="1"/>
          </p:nvPr>
        </p:nvSpPr>
        <p:spPr>
          <a:xfrm>
            <a:off x="4581727" y="649480"/>
            <a:ext cx="3025303" cy="5546047"/>
          </a:xfrm>
        </p:spPr>
        <p:txBody>
          <a:bodyPr anchor="ctr">
            <a:normAutofit/>
          </a:bodyPr>
          <a:lstStyle/>
          <a:p>
            <a:r>
              <a:rPr lang="en-GB" sz="2000" dirty="0">
                <a:latin typeface="Times New Roman" panose="02020603050405020304" pitchFamily="18" charset="0"/>
              </a:rPr>
              <a:t>In Context of RTS mathematical formula of sporadic server;</a:t>
            </a:r>
            <a:endParaRPr lang="en-GB" sz="2000" b="0" i="0" u="none" strike="noStrike" baseline="0">
              <a:latin typeface="Times New Roman" panose="02020603050405020304" pitchFamily="18" charset="0"/>
            </a:endParaRPr>
          </a:p>
          <a:p>
            <a:r>
              <a:rPr lang="en-US" sz="2000" b="0" i="1" u="none" strike="noStrike" baseline="0">
                <a:latin typeface="TimesNewRomanPS-ItalicMT"/>
              </a:rPr>
              <a:t>Φ</a:t>
            </a:r>
            <a:r>
              <a:rPr lang="en-US" sz="2000" b="0" i="1" u="none" strike="noStrike" baseline="0">
                <a:latin typeface="Times New Roman" panose="02020603050405020304" pitchFamily="18" charset="0"/>
              </a:rPr>
              <a:t>s</a:t>
            </a:r>
            <a:r>
              <a:rPr lang="en-US" sz="2000" b="0" i="1" u="none" strike="noStrike" baseline="0" dirty="0">
                <a:latin typeface="Times New Roman" panose="02020603050405020304" pitchFamily="18" charset="0"/>
              </a:rPr>
              <a:t>=</a:t>
            </a:r>
            <a:r>
              <a:rPr lang="de-DE" sz="2000" u="none" strike="noStrike" baseline="0">
                <a:latin typeface="Söhne"/>
              </a:rPr>
              <a:t>(</a:t>
            </a:r>
            <a:r>
              <a:rPr lang="de-DE" sz="2000" i="1" u="none" strike="noStrike" baseline="0">
                <a:latin typeface="Söhne"/>
              </a:rPr>
              <a:t>Ps,Es</a:t>
            </a:r>
            <a:r>
              <a:rPr lang="en-GB" sz="2000" b="0" i="1" u="none" strike="noStrike" baseline="0" dirty="0">
                <a:latin typeface="TimesNewRomanPS-ItalicMT"/>
              </a:rPr>
              <a:t>, </a:t>
            </a:r>
            <a:r>
              <a:rPr lang="el-GR" sz="2000" b="0" i="1" u="none" strike="noStrike" baseline="0" dirty="0">
                <a:latin typeface="TimesNewRomanPS-ItalicMT"/>
              </a:rPr>
              <a:t>θ, ρ</a:t>
            </a:r>
            <a:r>
              <a:rPr lang="el-GR" sz="2000" b="0" i="0" u="none" strike="noStrike" baseline="0" dirty="0">
                <a:latin typeface="Times New Roman" panose="02020603050405020304" pitchFamily="18" charset="0"/>
              </a:rPr>
              <a:t>)</a:t>
            </a:r>
            <a:endParaRPr lang="en-US" sz="2000" b="0" i="0" u="none" strike="noStrike" baseline="0">
              <a:latin typeface="Times New Roman" panose="02020603050405020304" pitchFamily="18" charset="0"/>
            </a:endParaRPr>
          </a:p>
          <a:p>
            <a:endParaRPr lang="en-US" sz="2000">
              <a:latin typeface="Times New Roman" panose="02020603050405020304" pitchFamily="18" charset="0"/>
            </a:endParaRPr>
          </a:p>
          <a:p>
            <a:pPr>
              <a:buFont typeface="Arial" panose="020B0604020202020204" pitchFamily="34" charset="0"/>
              <a:buChar char="•"/>
            </a:pPr>
            <a:r>
              <a:rPr lang="en-US" sz="2000" b="0" i="0">
                <a:effectLst/>
                <a:latin typeface="+mj-lt"/>
              </a:rPr>
              <a:t>PS represents the inter-arrival time.</a:t>
            </a:r>
          </a:p>
          <a:p>
            <a:pPr>
              <a:buFont typeface="Arial" panose="020B0604020202020204" pitchFamily="34" charset="0"/>
              <a:buChar char="•"/>
            </a:pPr>
            <a:r>
              <a:rPr lang="en-US" sz="2000" b="0" i="0">
                <a:effectLst/>
                <a:latin typeface="+mj-lt"/>
              </a:rPr>
              <a:t>ES represents the execution time.</a:t>
            </a:r>
          </a:p>
          <a:p>
            <a:pPr>
              <a:buFont typeface="Arial" panose="020B0604020202020204" pitchFamily="34" charset="0"/>
              <a:buChar char="•"/>
            </a:pPr>
            <a:r>
              <a:rPr lang="en-US" sz="2000" b="0" i="0">
                <a:effectLst/>
                <a:latin typeface="+mj-lt"/>
              </a:rPr>
              <a:t>θ represents the threshold time.</a:t>
            </a:r>
          </a:p>
          <a:p>
            <a:pPr>
              <a:buFont typeface="Arial" panose="020B0604020202020204" pitchFamily="34" charset="0"/>
              <a:buChar char="•"/>
            </a:pPr>
            <a:r>
              <a:rPr lang="en-US" sz="2000" b="0" i="0">
                <a:effectLst/>
                <a:latin typeface="+mj-lt"/>
              </a:rPr>
              <a:t>ρ represents the replenishment.</a:t>
            </a:r>
            <a:endParaRPr lang="en-GB" sz="2000"/>
          </a:p>
          <a:p>
            <a:endParaRPr lang="en-GB" sz="2000"/>
          </a:p>
        </p:txBody>
      </p:sp>
      <p:pic>
        <p:nvPicPr>
          <p:cNvPr id="5" name="Picture 4" descr="Graph on document with pen">
            <a:extLst>
              <a:ext uri="{FF2B5EF4-FFF2-40B4-BE49-F238E27FC236}">
                <a16:creationId xmlns:a16="http://schemas.microsoft.com/office/drawing/2014/main" id="{84923A6F-970C-D1C3-76B0-1E61E7883E35}"/>
              </a:ext>
            </a:extLst>
          </p:cNvPr>
          <p:cNvPicPr>
            <a:picLocks noChangeAspect="1"/>
          </p:cNvPicPr>
          <p:nvPr/>
        </p:nvPicPr>
        <p:blipFill rotWithShape="1">
          <a:blip r:embed="rId2"/>
          <a:srcRect l="36993" r="23271" b="-1"/>
          <a:stretch/>
        </p:blipFill>
        <p:spPr>
          <a:xfrm>
            <a:off x="8109502" y="10"/>
            <a:ext cx="4082498" cy="6857990"/>
          </a:xfrm>
          <a:prstGeom prst="rect">
            <a:avLst/>
          </a:prstGeom>
        </p:spPr>
      </p:pic>
    </p:spTree>
    <p:extLst>
      <p:ext uri="{BB962C8B-B14F-4D97-AF65-F5344CB8AC3E}">
        <p14:creationId xmlns:p14="http://schemas.microsoft.com/office/powerpoint/2010/main" val="100471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E29E2-818B-06FE-4362-58C8D77EF50B}"/>
              </a:ext>
            </a:extLst>
          </p:cNvPr>
          <p:cNvSpPr>
            <a:spLocks noGrp="1"/>
          </p:cNvSpPr>
          <p:nvPr>
            <p:ph type="title"/>
          </p:nvPr>
        </p:nvSpPr>
        <p:spPr>
          <a:xfrm>
            <a:off x="466722" y="586855"/>
            <a:ext cx="3201366" cy="3387497"/>
          </a:xfrm>
        </p:spPr>
        <p:txBody>
          <a:bodyPr anchor="b">
            <a:normAutofit/>
          </a:bodyPr>
          <a:lstStyle/>
          <a:p>
            <a:pPr algn="r"/>
            <a:r>
              <a:rPr lang="en-GB" sz="3700">
                <a:solidFill>
                  <a:srgbClr val="FFFFFF"/>
                </a:solidFill>
              </a:rPr>
              <a:t>Replenishment </a:t>
            </a:r>
          </a:p>
        </p:txBody>
      </p:sp>
      <p:sp>
        <p:nvSpPr>
          <p:cNvPr id="3" name="Content Placeholder 2">
            <a:extLst>
              <a:ext uri="{FF2B5EF4-FFF2-40B4-BE49-F238E27FC236}">
                <a16:creationId xmlns:a16="http://schemas.microsoft.com/office/drawing/2014/main" id="{9784095E-4B2B-1AB9-C1A2-54E1DF712030}"/>
              </a:ext>
            </a:extLst>
          </p:cNvPr>
          <p:cNvSpPr>
            <a:spLocks noGrp="1"/>
          </p:cNvSpPr>
          <p:nvPr>
            <p:ph idx="1"/>
          </p:nvPr>
        </p:nvSpPr>
        <p:spPr>
          <a:xfrm>
            <a:off x="4581727" y="649480"/>
            <a:ext cx="3025303" cy="5546047"/>
          </a:xfrm>
        </p:spPr>
        <p:txBody>
          <a:bodyPr anchor="ctr">
            <a:normAutofit/>
          </a:bodyPr>
          <a:lstStyle/>
          <a:p>
            <a:r>
              <a:rPr lang="en-US" sz="2000">
                <a:latin typeface="+mj-lt"/>
              </a:rPr>
              <a:t>R</a:t>
            </a:r>
            <a:r>
              <a:rPr lang="en-US" sz="2000" b="0" i="0">
                <a:effectLst/>
                <a:latin typeface="+mj-lt"/>
              </a:rPr>
              <a:t>efers to the process of restoring the server's resources or budget after it has served a task.</a:t>
            </a:r>
          </a:p>
          <a:p>
            <a:r>
              <a:rPr lang="en-GB" sz="2000">
                <a:latin typeface="+mj-lt"/>
              </a:rPr>
              <a:t>Process:</a:t>
            </a:r>
          </a:p>
          <a:p>
            <a:pPr marL="342900" indent="-342900">
              <a:buFontTx/>
              <a:buChar char="-"/>
            </a:pPr>
            <a:r>
              <a:rPr lang="en-GB" sz="2000">
                <a:latin typeface="+mj-lt"/>
              </a:rPr>
              <a:t>Internal Data Structures</a:t>
            </a:r>
          </a:p>
          <a:p>
            <a:pPr marL="342900" indent="-342900">
              <a:buFontTx/>
              <a:buChar char="-"/>
            </a:pPr>
            <a:r>
              <a:rPr lang="en-GB" sz="2000">
                <a:latin typeface="+mj-lt"/>
              </a:rPr>
              <a:t>Resetting Variables</a:t>
            </a:r>
          </a:p>
          <a:p>
            <a:pPr marL="342900" indent="-342900">
              <a:buFontTx/>
              <a:buChar char="-"/>
            </a:pPr>
            <a:r>
              <a:rPr lang="en-GB" sz="2000">
                <a:latin typeface="+mj-lt"/>
              </a:rPr>
              <a:t>Acquiring resources</a:t>
            </a:r>
          </a:p>
          <a:p>
            <a:endParaRPr lang="en-GB" sz="2000"/>
          </a:p>
        </p:txBody>
      </p:sp>
      <p:pic>
        <p:nvPicPr>
          <p:cNvPr id="23" name="Picture 4" descr="Stock exchange numbers">
            <a:extLst>
              <a:ext uri="{FF2B5EF4-FFF2-40B4-BE49-F238E27FC236}">
                <a16:creationId xmlns:a16="http://schemas.microsoft.com/office/drawing/2014/main" id="{FC8E5F18-0F51-02F8-6CE9-DF5F7331BC6A}"/>
              </a:ext>
            </a:extLst>
          </p:cNvPr>
          <p:cNvPicPr>
            <a:picLocks noChangeAspect="1"/>
          </p:cNvPicPr>
          <p:nvPr/>
        </p:nvPicPr>
        <p:blipFill rotWithShape="1">
          <a:blip r:embed="rId2"/>
          <a:srcRect l="30873" r="29391" b="-1"/>
          <a:stretch/>
        </p:blipFill>
        <p:spPr>
          <a:xfrm>
            <a:off x="8109502" y="10"/>
            <a:ext cx="4082498" cy="6857990"/>
          </a:xfrm>
          <a:prstGeom prst="rect">
            <a:avLst/>
          </a:prstGeom>
        </p:spPr>
      </p:pic>
    </p:spTree>
    <p:extLst>
      <p:ext uri="{BB962C8B-B14F-4D97-AF65-F5344CB8AC3E}">
        <p14:creationId xmlns:p14="http://schemas.microsoft.com/office/powerpoint/2010/main" val="2516529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CB3A7-81BA-D0FB-8D68-C97805D888B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0" i="0" u="none" strike="noStrike" kern="1200" baseline="0">
                <a:solidFill>
                  <a:srgbClr val="FFFFFF"/>
                </a:solidFill>
                <a:latin typeface="+mj-lt"/>
                <a:ea typeface="+mj-ea"/>
                <a:cs typeface="+mj-cs"/>
              </a:rPr>
              <a:t>Sporadic Server Scheduling</a:t>
            </a:r>
            <a:endParaRPr lang="en-US" sz="3600" kern="1200">
              <a:solidFill>
                <a:srgbClr val="FFFFFF"/>
              </a:solidFill>
              <a:latin typeface="+mj-lt"/>
              <a:ea typeface="+mj-ea"/>
              <a:cs typeface="+mj-cs"/>
            </a:endParaRPr>
          </a:p>
        </p:txBody>
      </p:sp>
      <p:pic>
        <p:nvPicPr>
          <p:cNvPr id="5" name="Content Placeholder 4" descr="A picture containing text, diagram, screenshot, line&#10;&#10;Description automatically generated">
            <a:extLst>
              <a:ext uri="{FF2B5EF4-FFF2-40B4-BE49-F238E27FC236}">
                <a16:creationId xmlns:a16="http://schemas.microsoft.com/office/drawing/2014/main" id="{5E24EA8F-2BE7-59D1-C189-A24F338F1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885073"/>
            <a:ext cx="6780700" cy="5085525"/>
          </a:xfrm>
          <a:prstGeom prst="rect">
            <a:avLst/>
          </a:prstGeom>
        </p:spPr>
      </p:pic>
    </p:spTree>
    <p:extLst>
      <p:ext uri="{BB962C8B-B14F-4D97-AF65-F5344CB8AC3E}">
        <p14:creationId xmlns:p14="http://schemas.microsoft.com/office/powerpoint/2010/main" val="27192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0767B-622B-29EA-7FE7-57480B6BFFFA}"/>
              </a:ext>
            </a:extLst>
          </p:cNvPr>
          <p:cNvSpPr>
            <a:spLocks noGrp="1"/>
          </p:cNvSpPr>
          <p:nvPr>
            <p:ph type="title"/>
          </p:nvPr>
        </p:nvSpPr>
        <p:spPr>
          <a:xfrm>
            <a:off x="8643193" y="489507"/>
            <a:ext cx="3091607" cy="1655483"/>
          </a:xfrm>
        </p:spPr>
        <p:txBody>
          <a:bodyPr anchor="b">
            <a:normAutofit/>
          </a:bodyPr>
          <a:lstStyle/>
          <a:p>
            <a:r>
              <a:rPr lang="en-GB" sz="4000"/>
              <a:t>Deferrable Server</a:t>
            </a:r>
          </a:p>
        </p:txBody>
      </p:sp>
      <p:pic>
        <p:nvPicPr>
          <p:cNvPr id="5" name="Picture 4" descr="Illuminated server room panel">
            <a:extLst>
              <a:ext uri="{FF2B5EF4-FFF2-40B4-BE49-F238E27FC236}">
                <a16:creationId xmlns:a16="http://schemas.microsoft.com/office/drawing/2014/main" id="{44DAD535-D9B2-0936-A775-B7380F5A4F48}"/>
              </a:ext>
            </a:extLst>
          </p:cNvPr>
          <p:cNvPicPr>
            <a:picLocks noChangeAspect="1"/>
          </p:cNvPicPr>
          <p:nvPr/>
        </p:nvPicPr>
        <p:blipFill rotWithShape="1">
          <a:blip r:embed="rId2"/>
          <a:srcRect l="4369" r="11101" b="-1"/>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023418D7-EA09-6F4C-D174-9EB33A043F92}"/>
              </a:ext>
            </a:extLst>
          </p:cNvPr>
          <p:cNvSpPr>
            <a:spLocks noGrp="1"/>
          </p:cNvSpPr>
          <p:nvPr>
            <p:ph idx="1"/>
          </p:nvPr>
        </p:nvSpPr>
        <p:spPr>
          <a:xfrm>
            <a:off x="8643193" y="2418408"/>
            <a:ext cx="2942813" cy="3540265"/>
          </a:xfrm>
        </p:spPr>
        <p:txBody>
          <a:bodyPr>
            <a:normAutofit/>
          </a:bodyPr>
          <a:lstStyle/>
          <a:p>
            <a:r>
              <a:rPr lang="en-GB" sz="2000"/>
              <a:t>Used As a conjunction of sporadic server</a:t>
            </a:r>
          </a:p>
          <a:p>
            <a:r>
              <a:rPr lang="en-GB" sz="2000"/>
              <a:t>Flexibility with uncertain arrival times</a:t>
            </a:r>
          </a:p>
          <a:p>
            <a:r>
              <a:rPr lang="en-GB" sz="2000"/>
              <a:t>Defer or postpone task with compromising performance</a:t>
            </a:r>
          </a:p>
          <a:p>
            <a:endParaRPr lang="en-GB" sz="2000"/>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003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99A03-A8D5-6BE1-8D60-8050290FF458}"/>
              </a:ext>
            </a:extLst>
          </p:cNvPr>
          <p:cNvSpPr>
            <a:spLocks noGrp="1"/>
          </p:cNvSpPr>
          <p:nvPr>
            <p:ph type="title"/>
          </p:nvPr>
        </p:nvSpPr>
        <p:spPr>
          <a:xfrm>
            <a:off x="466722" y="586855"/>
            <a:ext cx="3201366" cy="3387497"/>
          </a:xfrm>
        </p:spPr>
        <p:txBody>
          <a:bodyPr anchor="b">
            <a:normAutofit/>
          </a:bodyPr>
          <a:lstStyle/>
          <a:p>
            <a:pPr algn="r"/>
            <a:r>
              <a:rPr lang="en-GB" sz="3700">
                <a:solidFill>
                  <a:srgbClr val="FFFFFF"/>
                </a:solidFill>
              </a:rPr>
              <a:t>Future Implementation of DS</a:t>
            </a:r>
          </a:p>
        </p:txBody>
      </p:sp>
      <p:sp>
        <p:nvSpPr>
          <p:cNvPr id="3" name="Content Placeholder 2">
            <a:extLst>
              <a:ext uri="{FF2B5EF4-FFF2-40B4-BE49-F238E27FC236}">
                <a16:creationId xmlns:a16="http://schemas.microsoft.com/office/drawing/2014/main" id="{F1CE4576-8319-81DE-D603-91EF79BB4822}"/>
              </a:ext>
            </a:extLst>
          </p:cNvPr>
          <p:cNvSpPr>
            <a:spLocks noGrp="1"/>
          </p:cNvSpPr>
          <p:nvPr>
            <p:ph idx="1"/>
          </p:nvPr>
        </p:nvSpPr>
        <p:spPr>
          <a:xfrm>
            <a:off x="4810259" y="649480"/>
            <a:ext cx="6555347" cy="5546047"/>
          </a:xfrm>
        </p:spPr>
        <p:txBody>
          <a:bodyPr anchor="ctr">
            <a:normAutofit/>
          </a:bodyPr>
          <a:lstStyle/>
          <a:p>
            <a:r>
              <a:rPr lang="en-GB" sz="2000" b="0" i="0" u="none" strike="noStrike" baseline="0">
                <a:latin typeface="Times New Roman" panose="02020603050405020304" pitchFamily="18" charset="0"/>
              </a:rPr>
              <a:t>Advanced Deferral Policies:</a:t>
            </a:r>
          </a:p>
          <a:p>
            <a:r>
              <a:rPr lang="en-GB" sz="2000" b="0" i="0" u="none" strike="noStrike" baseline="0">
                <a:latin typeface="Times New Roman" panose="02020603050405020304" pitchFamily="18" charset="0"/>
              </a:rPr>
              <a:t>Dynamic Deferral Time Calculations:</a:t>
            </a:r>
            <a:endParaRPr lang="en-GB" sz="2000">
              <a:latin typeface="Times New Roman" panose="02020603050405020304" pitchFamily="18" charset="0"/>
            </a:endParaRPr>
          </a:p>
          <a:p>
            <a:r>
              <a:rPr lang="en-GB" sz="2000" b="0" i="0" u="none" strike="noStrike" baseline="0">
                <a:latin typeface="Times New Roman" panose="02020603050405020304" pitchFamily="18" charset="0"/>
              </a:rPr>
              <a:t>Adaptive Task Prioritization:</a:t>
            </a:r>
          </a:p>
          <a:p>
            <a:r>
              <a:rPr lang="en-GB" sz="2000" b="0" i="0" u="none" strike="noStrike" baseline="0">
                <a:latin typeface="SymbolMT"/>
              </a:rPr>
              <a:t>• </a:t>
            </a:r>
            <a:r>
              <a:rPr lang="en-GB" sz="2000" b="0" i="0" u="none" strike="noStrike" baseline="0">
                <a:latin typeface="Times New Roman" panose="02020603050405020304" pitchFamily="18" charset="0"/>
              </a:rPr>
              <a:t>Energy-Efficient Deferral Strategies:</a:t>
            </a:r>
            <a:endParaRPr lang="en-GB" sz="2000"/>
          </a:p>
          <a:p>
            <a:endParaRPr lang="en-GB" sz="2000"/>
          </a:p>
        </p:txBody>
      </p:sp>
    </p:spTree>
    <p:extLst>
      <p:ext uri="{BB962C8B-B14F-4D97-AF65-F5344CB8AC3E}">
        <p14:creationId xmlns:p14="http://schemas.microsoft.com/office/powerpoint/2010/main" val="116552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CCA0E-B7B3-C6C5-5B30-CA13DD79F9E3}"/>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About Code</a:t>
            </a:r>
          </a:p>
        </p:txBody>
      </p:sp>
      <p:sp>
        <p:nvSpPr>
          <p:cNvPr id="3" name="Content Placeholder 2">
            <a:extLst>
              <a:ext uri="{FF2B5EF4-FFF2-40B4-BE49-F238E27FC236}">
                <a16:creationId xmlns:a16="http://schemas.microsoft.com/office/drawing/2014/main" id="{2A0EE1B8-19B4-AA08-ACB0-6C684163EAF1}"/>
              </a:ext>
            </a:extLst>
          </p:cNvPr>
          <p:cNvSpPr>
            <a:spLocks noGrp="1"/>
          </p:cNvSpPr>
          <p:nvPr>
            <p:ph idx="1"/>
          </p:nvPr>
        </p:nvSpPr>
        <p:spPr>
          <a:xfrm>
            <a:off x="1371599" y="2318197"/>
            <a:ext cx="9724031" cy="3683358"/>
          </a:xfrm>
        </p:spPr>
        <p:txBody>
          <a:bodyPr anchor="ctr">
            <a:normAutofit/>
          </a:bodyPr>
          <a:lstStyle/>
          <a:p>
            <a:r>
              <a:rPr lang="en-US" sz="2000" b="0" i="0" dirty="0">
                <a:effectLst/>
                <a:latin typeface="Söhne"/>
              </a:rPr>
              <a:t>In this code, the sporadic server simulation generates a specified number of sporadic tasks with random execution times, inter-arrival times, and deadlines. It then simulates the behavior of the sporadic server by executing the tasks based on their parameters and checking if they meet their deadlines. The simulation runs for a defined duration (</a:t>
            </a:r>
            <a:r>
              <a:rPr lang="en-US" sz="2000" b="0" i="0" dirty="0" err="1">
                <a:effectLst/>
                <a:latin typeface="Söhne"/>
              </a:rPr>
              <a:t>simulationTime</a:t>
            </a:r>
            <a:r>
              <a:rPr lang="en-US" sz="2000" b="0" i="0" dirty="0">
                <a:effectLst/>
                <a:latin typeface="Söhne"/>
              </a:rPr>
              <a:t>) and outputs the execution results for each task.</a:t>
            </a:r>
            <a:endParaRPr lang="en-GB" sz="2000" dirty="0"/>
          </a:p>
        </p:txBody>
      </p:sp>
    </p:spTree>
    <p:extLst>
      <p:ext uri="{BB962C8B-B14F-4D97-AF65-F5344CB8AC3E}">
        <p14:creationId xmlns:p14="http://schemas.microsoft.com/office/powerpoint/2010/main" val="4197074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Words>
  <Application>Microsoft Office PowerPoint</Application>
  <PresentationFormat>Widescreen</PresentationFormat>
  <Paragraphs>39</Paragraphs>
  <Slides>15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Söhne</vt:lpstr>
      <vt:lpstr>SymbolMT</vt:lpstr>
      <vt:lpstr>Times New Roman</vt:lpstr>
      <vt:lpstr>TimesNewRomanPS-ItalicMT</vt:lpstr>
      <vt:lpstr>Office Theme</vt:lpstr>
      <vt:lpstr>Sporadic Server</vt:lpstr>
      <vt:lpstr>Sporadic task VS Sporadic Server</vt:lpstr>
      <vt:lpstr>Purposes</vt:lpstr>
      <vt:lpstr>TASK DESIGN OF SPORADIC SERVER</vt:lpstr>
      <vt:lpstr>Replenishment </vt:lpstr>
      <vt:lpstr>Sporadic Server Scheduling</vt:lpstr>
      <vt:lpstr>Deferrable Server</vt:lpstr>
      <vt:lpstr>Future Implementation of DS</vt:lpstr>
      <vt:lpstr>About Code</vt:lpstr>
      <vt:lpstr>Implementation in C++  </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Sporadic Server</dc:title>
  <dc:creator>ShihabUd Doula</dc:creator>
  <cp:lastModifiedBy>ShihabUd Doula</cp:lastModifiedBy>
  <cp:revision>4</cp:revision>
  <dcterms:created xsi:type="dcterms:W3CDTF">2023-06-11T21:45:58Z</dcterms:created>
  <dcterms:modified xsi:type="dcterms:W3CDTF">2023-06-11T22:02:08Z</dcterms:modified>
</cp:coreProperties>
</file>